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</p:sldMasterIdLst>
  <p:sldIdLst>
    <p:sldId id="256" r:id="rId2"/>
    <p:sldId id="273" r:id="rId3"/>
    <p:sldId id="274" r:id="rId4"/>
    <p:sldId id="275" r:id="rId5"/>
    <p:sldId id="285" r:id="rId6"/>
    <p:sldId id="277" r:id="rId7"/>
    <p:sldId id="276" r:id="rId8"/>
    <p:sldId id="271" r:id="rId9"/>
    <p:sldId id="279" r:id="rId10"/>
    <p:sldId id="282" r:id="rId11"/>
    <p:sldId id="283" r:id="rId12"/>
    <p:sldId id="280" r:id="rId13"/>
    <p:sldId id="284" r:id="rId14"/>
    <p:sldId id="281" r:id="rId15"/>
    <p:sldId id="278" r:id="rId16"/>
    <p:sldId id="258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4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573016"/>
            <a:ext cx="7560840" cy="1872208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К.э.н., доцент </a:t>
            </a:r>
          </a:p>
          <a:p>
            <a:pPr algn="l"/>
            <a:r>
              <a:rPr lang="ru-RU" dirty="0" smtClean="0"/>
              <a:t>Львова Татьяна Витальевна</a:t>
            </a:r>
          </a:p>
          <a:p>
            <a:pPr algn="l"/>
            <a:endParaRPr lang="ru-RU" dirty="0" smtClean="0"/>
          </a:p>
          <a:p>
            <a:pPr algn="l"/>
            <a:r>
              <a:rPr lang="ru-RU" dirty="0" smtClean="0"/>
              <a:t>Московский финансово-юридический университет</a:t>
            </a:r>
          </a:p>
          <a:p>
            <a:pPr algn="l"/>
            <a:r>
              <a:rPr lang="ru-RU" dirty="0" smtClean="0"/>
              <a:t>кафедра экономики и управления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81000"/>
            <a:ext cx="8496944" cy="1463824"/>
          </a:xfrm>
        </p:spPr>
        <p:txBody>
          <a:bodyPr>
            <a:normAutofit/>
          </a:bodyPr>
          <a:lstStyle/>
          <a:p>
            <a:r>
              <a:rPr lang="ru-RU" sz="3700" b="1" i="1" dirty="0" err="1" smtClean="0">
                <a:solidFill>
                  <a:schemeClr val="tx2">
                    <a:lumMod val="75000"/>
                  </a:schemeClr>
                </a:solidFill>
              </a:rPr>
              <a:t>Импортозамещение</a:t>
            </a:r>
            <a:r>
              <a:rPr lang="ru-RU" sz="3700" b="1" i="1" dirty="0" smtClean="0">
                <a:solidFill>
                  <a:schemeClr val="tx2">
                    <a:lumMod val="75000"/>
                  </a:schemeClr>
                </a:solidFill>
              </a:rPr>
              <a:t> в туризме по модели «Все включено» </a:t>
            </a:r>
            <a:endParaRPr lang="ru-RU" sz="37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73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качеств услуг туристами</a:t>
            </a:r>
            <a:endParaRPr lang="ru-RU" dirty="0"/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6" name="Group 1"/>
          <p:cNvGrpSpPr>
            <a:grpSpLocks noChangeAspect="1"/>
          </p:cNvGrpSpPr>
          <p:nvPr/>
        </p:nvGrpSpPr>
        <p:grpSpPr bwMode="auto">
          <a:xfrm>
            <a:off x="816319" y="1434182"/>
            <a:ext cx="7573275" cy="4791308"/>
            <a:chOff x="2857" y="1119"/>
            <a:chExt cx="6917" cy="4320"/>
          </a:xfrm>
        </p:grpSpPr>
        <p:sp>
          <p:nvSpPr>
            <p:cNvPr id="8" name="Rectangle 23" descr="20%"/>
            <p:cNvSpPr>
              <a:spLocks noChangeArrowheads="1"/>
            </p:cNvSpPr>
            <p:nvPr/>
          </p:nvSpPr>
          <p:spPr bwMode="auto">
            <a:xfrm>
              <a:off x="2857" y="3627"/>
              <a:ext cx="2118" cy="1812"/>
            </a:xfrm>
            <a:prstGeom prst="rect">
              <a:avLst/>
            </a:prstGeom>
            <a:pattFill prst="pct2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Rectangle 22"/>
            <p:cNvSpPr>
              <a:spLocks noChangeArrowheads="1"/>
            </p:cNvSpPr>
            <p:nvPr/>
          </p:nvSpPr>
          <p:spPr bwMode="auto">
            <a:xfrm>
              <a:off x="2998" y="1955"/>
              <a:ext cx="1836" cy="697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54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Прошлый опыт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21"/>
            <p:cNvSpPr>
              <a:spLocks noChangeArrowheads="1"/>
            </p:cNvSpPr>
            <p:nvPr/>
          </p:nvSpPr>
          <p:spPr bwMode="auto">
            <a:xfrm>
              <a:off x="2998" y="1119"/>
              <a:ext cx="1836" cy="697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Личные стандарты качества жизни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0"/>
            <p:cNvSpPr>
              <a:spLocks noChangeArrowheads="1"/>
            </p:cNvSpPr>
            <p:nvPr/>
          </p:nvSpPr>
          <p:spPr bwMode="auto">
            <a:xfrm>
              <a:off x="2998" y="2791"/>
              <a:ext cx="1835" cy="698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54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Отзывы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600" dirty="0" smtClean="0">
                  <a:latin typeface="Arial" pitchFamily="34" charset="0"/>
                  <a:cs typeface="Arial" pitchFamily="34" charset="0"/>
                </a:rPr>
                <a:t>Реклама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9"/>
            <p:cNvSpPr>
              <a:spLocks noChangeArrowheads="1"/>
            </p:cNvSpPr>
            <p:nvPr/>
          </p:nvSpPr>
          <p:spPr bwMode="auto">
            <a:xfrm>
              <a:off x="2998" y="3767"/>
              <a:ext cx="1835" cy="697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Процесс оказания услуги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8"/>
            <p:cNvSpPr>
              <a:spLocks noChangeArrowheads="1"/>
            </p:cNvSpPr>
            <p:nvPr/>
          </p:nvSpPr>
          <p:spPr bwMode="auto">
            <a:xfrm>
              <a:off x="2998" y="4603"/>
              <a:ext cx="1836" cy="696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Эмоциональный настрой гостя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8081" y="2930"/>
              <a:ext cx="1693" cy="698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Оценка качества оказанной услуги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5257" y="4324"/>
              <a:ext cx="283" cy="27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itchFamily="34" charset="0"/>
                  <a:ea typeface="Times New Roman" pitchFamily="18" charset="0"/>
                  <a:cs typeface="Arial" pitchFamily="34" charset="0"/>
                </a:rPr>
                <a:t>∑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5257" y="2094"/>
              <a:ext cx="283" cy="281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itchFamily="34" charset="0"/>
                  <a:ea typeface="Times New Roman" pitchFamily="18" charset="0"/>
                  <a:cs typeface="Arial" pitchFamily="34" charset="0"/>
                </a:rPr>
                <a:t>∑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4846" y="4041"/>
              <a:ext cx="541" cy="267"/>
            </a:xfrm>
            <a:custGeom>
              <a:avLst/>
              <a:gdLst>
                <a:gd name="T0" fmla="*/ 0 w 690"/>
                <a:gd name="T1" fmla="*/ 0 h 344"/>
                <a:gd name="T2" fmla="*/ 690 w 690"/>
                <a:gd name="T3" fmla="*/ 0 h 344"/>
                <a:gd name="T4" fmla="*/ 690 w 690"/>
                <a:gd name="T5" fmla="*/ 34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0" h="344">
                  <a:moveTo>
                    <a:pt x="0" y="0"/>
                  </a:moveTo>
                  <a:lnTo>
                    <a:pt x="690" y="0"/>
                  </a:lnTo>
                  <a:lnTo>
                    <a:pt x="690" y="34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4834" y="4610"/>
              <a:ext cx="553" cy="411"/>
            </a:xfrm>
            <a:custGeom>
              <a:avLst/>
              <a:gdLst>
                <a:gd name="T0" fmla="*/ 0 w 1110"/>
                <a:gd name="T1" fmla="*/ 495 h 495"/>
                <a:gd name="T2" fmla="*/ 1110 w 1110"/>
                <a:gd name="T3" fmla="*/ 495 h 495"/>
                <a:gd name="T4" fmla="*/ 1110 w 1110"/>
                <a:gd name="T5" fmla="*/ 0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0" h="495">
                  <a:moveTo>
                    <a:pt x="0" y="495"/>
                  </a:moveTo>
                  <a:lnTo>
                    <a:pt x="1110" y="495"/>
                  </a:lnTo>
                  <a:lnTo>
                    <a:pt x="111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Freeform 12"/>
            <p:cNvSpPr>
              <a:spLocks/>
            </p:cNvSpPr>
            <p:nvPr/>
          </p:nvSpPr>
          <p:spPr bwMode="auto">
            <a:xfrm>
              <a:off x="5540" y="4459"/>
              <a:ext cx="412" cy="144"/>
            </a:xfrm>
            <a:custGeom>
              <a:avLst/>
              <a:gdLst>
                <a:gd name="T0" fmla="*/ 0 w 479"/>
                <a:gd name="T1" fmla="*/ 0 h 1"/>
                <a:gd name="T2" fmla="*/ 479 w 479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79" h="1">
                  <a:moveTo>
                    <a:pt x="0" y="0"/>
                  </a:moveTo>
                  <a:lnTo>
                    <a:pt x="479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4846" y="2392"/>
              <a:ext cx="541" cy="755"/>
            </a:xfrm>
            <a:custGeom>
              <a:avLst/>
              <a:gdLst>
                <a:gd name="T0" fmla="*/ 0 w 690"/>
                <a:gd name="T1" fmla="*/ 976 h 976"/>
                <a:gd name="T2" fmla="*/ 690 w 690"/>
                <a:gd name="T3" fmla="*/ 976 h 976"/>
                <a:gd name="T4" fmla="*/ 690 w 690"/>
                <a:gd name="T5" fmla="*/ 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0" h="976">
                  <a:moveTo>
                    <a:pt x="0" y="976"/>
                  </a:moveTo>
                  <a:lnTo>
                    <a:pt x="690" y="976"/>
                  </a:lnTo>
                  <a:lnTo>
                    <a:pt x="69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Freeform 10"/>
            <p:cNvSpPr>
              <a:spLocks/>
            </p:cNvSpPr>
            <p:nvPr/>
          </p:nvSpPr>
          <p:spPr bwMode="auto">
            <a:xfrm>
              <a:off x="4858" y="2230"/>
              <a:ext cx="388" cy="1"/>
            </a:xfrm>
            <a:custGeom>
              <a:avLst/>
              <a:gdLst>
                <a:gd name="T0" fmla="*/ 0 w 495"/>
                <a:gd name="T1" fmla="*/ 0 h 1"/>
                <a:gd name="T2" fmla="*/ 495 w 49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5" h="1">
                  <a:moveTo>
                    <a:pt x="0" y="0"/>
                  </a:moveTo>
                  <a:lnTo>
                    <a:pt x="49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Freeform 9"/>
            <p:cNvSpPr>
              <a:spLocks/>
            </p:cNvSpPr>
            <p:nvPr/>
          </p:nvSpPr>
          <p:spPr bwMode="auto">
            <a:xfrm>
              <a:off x="5540" y="2234"/>
              <a:ext cx="423" cy="139"/>
            </a:xfrm>
            <a:custGeom>
              <a:avLst/>
              <a:gdLst>
                <a:gd name="T0" fmla="*/ 0 w 390"/>
                <a:gd name="T1" fmla="*/ 0 h 1"/>
                <a:gd name="T2" fmla="*/ 390 w 390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0" h="1">
                  <a:moveTo>
                    <a:pt x="0" y="0"/>
                  </a:moveTo>
                  <a:lnTo>
                    <a:pt x="39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Rectangle 8"/>
            <p:cNvSpPr>
              <a:spLocks noChangeArrowheads="1"/>
            </p:cNvSpPr>
            <p:nvPr/>
          </p:nvSpPr>
          <p:spPr bwMode="auto">
            <a:xfrm>
              <a:off x="5963" y="4045"/>
              <a:ext cx="1270" cy="698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54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Восприятие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5963" y="1955"/>
              <a:ext cx="1271" cy="697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54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Ожидания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Freeform 6"/>
            <p:cNvSpPr>
              <a:spLocks/>
            </p:cNvSpPr>
            <p:nvPr/>
          </p:nvSpPr>
          <p:spPr bwMode="auto">
            <a:xfrm>
              <a:off x="7634" y="3356"/>
              <a:ext cx="424" cy="1"/>
            </a:xfrm>
            <a:custGeom>
              <a:avLst/>
              <a:gdLst>
                <a:gd name="T0" fmla="*/ 0 w 541"/>
                <a:gd name="T1" fmla="*/ 0 h 1"/>
                <a:gd name="T2" fmla="*/ 541 w 54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41" h="1">
                  <a:moveTo>
                    <a:pt x="0" y="0"/>
                  </a:moveTo>
                  <a:lnTo>
                    <a:pt x="54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Freeform 5"/>
            <p:cNvSpPr>
              <a:spLocks/>
            </p:cNvSpPr>
            <p:nvPr/>
          </p:nvSpPr>
          <p:spPr bwMode="auto">
            <a:xfrm>
              <a:off x="7246" y="2323"/>
              <a:ext cx="400" cy="871"/>
            </a:xfrm>
            <a:custGeom>
              <a:avLst/>
              <a:gdLst>
                <a:gd name="T0" fmla="*/ 0 w 510"/>
                <a:gd name="T1" fmla="*/ 0 h 1125"/>
                <a:gd name="T2" fmla="*/ 510 w 510"/>
                <a:gd name="T3" fmla="*/ 0 h 1125"/>
                <a:gd name="T4" fmla="*/ 510 w 510"/>
                <a:gd name="T5" fmla="*/ 1125 h 1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0" h="1125">
                  <a:moveTo>
                    <a:pt x="0" y="0"/>
                  </a:moveTo>
                  <a:lnTo>
                    <a:pt x="510" y="0"/>
                  </a:lnTo>
                  <a:lnTo>
                    <a:pt x="510" y="112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Freeform 4"/>
            <p:cNvSpPr>
              <a:spLocks/>
            </p:cNvSpPr>
            <p:nvPr/>
          </p:nvSpPr>
          <p:spPr bwMode="auto">
            <a:xfrm>
              <a:off x="7246" y="3507"/>
              <a:ext cx="400" cy="894"/>
            </a:xfrm>
            <a:custGeom>
              <a:avLst/>
              <a:gdLst>
                <a:gd name="T0" fmla="*/ 0 w 510"/>
                <a:gd name="T1" fmla="*/ 1155 h 1155"/>
                <a:gd name="T2" fmla="*/ 510 w 510"/>
                <a:gd name="T3" fmla="*/ 1155 h 1155"/>
                <a:gd name="T4" fmla="*/ 510 w 510"/>
                <a:gd name="T5" fmla="*/ 0 h 1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0" h="1155">
                  <a:moveTo>
                    <a:pt x="0" y="1155"/>
                  </a:moveTo>
                  <a:lnTo>
                    <a:pt x="510" y="1155"/>
                  </a:lnTo>
                  <a:lnTo>
                    <a:pt x="51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Rectangle 3"/>
            <p:cNvSpPr>
              <a:spLocks noChangeArrowheads="1"/>
            </p:cNvSpPr>
            <p:nvPr/>
          </p:nvSpPr>
          <p:spPr bwMode="auto">
            <a:xfrm>
              <a:off x="7516" y="3209"/>
              <a:ext cx="283" cy="28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itchFamily="34" charset="0"/>
                  <a:ea typeface="Times New Roman" pitchFamily="18" charset="0"/>
                  <a:cs typeface="Arial" pitchFamily="34" charset="0"/>
                </a:rPr>
                <a:t>∑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Freeform 2"/>
            <p:cNvSpPr>
              <a:spLocks/>
            </p:cNvSpPr>
            <p:nvPr/>
          </p:nvSpPr>
          <p:spPr bwMode="auto">
            <a:xfrm>
              <a:off x="4834" y="1475"/>
              <a:ext cx="553" cy="604"/>
            </a:xfrm>
            <a:custGeom>
              <a:avLst/>
              <a:gdLst>
                <a:gd name="T0" fmla="*/ 0 w 705"/>
                <a:gd name="T1" fmla="*/ 0 h 780"/>
                <a:gd name="T2" fmla="*/ 705 w 705"/>
                <a:gd name="T3" fmla="*/ 0 h 780"/>
                <a:gd name="T4" fmla="*/ 705 w 705"/>
                <a:gd name="T5" fmla="*/ 78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05" h="780">
                  <a:moveTo>
                    <a:pt x="0" y="0"/>
                  </a:moveTo>
                  <a:lnTo>
                    <a:pt x="705" y="0"/>
                  </a:lnTo>
                  <a:lnTo>
                    <a:pt x="705" y="7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1068102" y="3442760"/>
            <a:ext cx="1775706" cy="538104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33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Отрицательные отзывы о морском отдыхе </a:t>
            </a:r>
            <a:br>
              <a:rPr lang="ru-RU" dirty="0" smtClean="0"/>
            </a:br>
            <a:r>
              <a:rPr lang="ru-RU" dirty="0" smtClean="0"/>
              <a:t>в России по </a:t>
            </a:r>
            <a:r>
              <a:rPr lang="ru-RU" dirty="0"/>
              <a:t>модели «Все включено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Отсутствие ночных клубов, кино и т.д. </a:t>
            </a:r>
            <a:r>
              <a:rPr lang="ru-RU" b="1" dirty="0" smtClean="0"/>
              <a:t>63%</a:t>
            </a:r>
            <a:endParaRPr lang="ru-RU" b="1" dirty="0"/>
          </a:p>
          <a:p>
            <a:r>
              <a:rPr lang="ru-RU" dirty="0" err="1" smtClean="0"/>
              <a:t>Инфрастр</a:t>
            </a:r>
            <a:r>
              <a:rPr lang="ru-RU" dirty="0" smtClean="0"/>
              <a:t>. пляжа, вход в море, чистота </a:t>
            </a:r>
            <a:r>
              <a:rPr lang="ru-RU" b="1" dirty="0" smtClean="0"/>
              <a:t>50%</a:t>
            </a:r>
          </a:p>
          <a:p>
            <a:r>
              <a:rPr lang="ru-RU" dirty="0"/>
              <a:t>Скорость и качество </a:t>
            </a:r>
            <a:r>
              <a:rPr lang="ru-RU" dirty="0" smtClean="0"/>
              <a:t>интернета (</a:t>
            </a:r>
            <a:r>
              <a:rPr lang="ru-RU" dirty="0" err="1" smtClean="0"/>
              <a:t>WiFi</a:t>
            </a:r>
            <a:r>
              <a:rPr lang="ru-RU" dirty="0"/>
              <a:t>) </a:t>
            </a:r>
            <a:r>
              <a:rPr lang="ru-RU" b="1" dirty="0" smtClean="0"/>
              <a:t>31%</a:t>
            </a:r>
            <a:endParaRPr lang="ru-RU" b="1" dirty="0"/>
          </a:p>
          <a:p>
            <a:r>
              <a:rPr lang="ru-RU" dirty="0"/>
              <a:t>Рестораны и бары </a:t>
            </a:r>
            <a:r>
              <a:rPr lang="ru-RU" b="1" dirty="0" smtClean="0"/>
              <a:t>25%</a:t>
            </a:r>
            <a:endParaRPr lang="ru-RU" b="1" dirty="0"/>
          </a:p>
          <a:p>
            <a:r>
              <a:rPr lang="ru-RU" dirty="0" smtClean="0"/>
              <a:t>Качество анимации </a:t>
            </a:r>
            <a:r>
              <a:rPr lang="ru-RU" b="1" dirty="0" smtClean="0"/>
              <a:t>13%</a:t>
            </a:r>
          </a:p>
          <a:p>
            <a:r>
              <a:rPr lang="ru-RU" dirty="0"/>
              <a:t>Сервисы для </a:t>
            </a:r>
            <a:r>
              <a:rPr lang="ru-RU" dirty="0" smtClean="0"/>
              <a:t>детей </a:t>
            </a:r>
            <a:r>
              <a:rPr lang="ru-RU" b="1" dirty="0" smtClean="0"/>
              <a:t>13%</a:t>
            </a:r>
          </a:p>
          <a:p>
            <a:r>
              <a:rPr lang="ru-RU" dirty="0" smtClean="0"/>
              <a:t>Благоустройство </a:t>
            </a:r>
            <a:r>
              <a:rPr lang="ru-RU" dirty="0"/>
              <a:t>территории </a:t>
            </a:r>
            <a:r>
              <a:rPr lang="ru-RU" b="1" dirty="0" smtClean="0"/>
              <a:t>6%</a:t>
            </a:r>
            <a:endParaRPr lang="ru-RU" b="1" dirty="0"/>
          </a:p>
          <a:p>
            <a:r>
              <a:rPr lang="ru-RU" dirty="0" smtClean="0"/>
              <a:t>Качество мебели, сантехники </a:t>
            </a:r>
            <a:r>
              <a:rPr lang="ru-RU" b="1" dirty="0"/>
              <a:t>6%</a:t>
            </a:r>
          </a:p>
          <a:p>
            <a:r>
              <a:rPr lang="ru-RU" dirty="0" smtClean="0"/>
              <a:t>Звукоизоляция в номере </a:t>
            </a:r>
            <a:r>
              <a:rPr lang="ru-RU" b="1" dirty="0"/>
              <a:t>6%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628800"/>
            <a:ext cx="8136904" cy="1944216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47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Специфика реализации морского отдыха </a:t>
            </a:r>
            <a:br>
              <a:rPr lang="ru-RU" dirty="0" smtClean="0"/>
            </a:br>
            <a:r>
              <a:rPr lang="ru-RU" dirty="0" smtClean="0"/>
              <a:t>по модели «Все включено» в России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572000"/>
          </a:xfrm>
        </p:spPr>
        <p:txBody>
          <a:bodyPr/>
          <a:lstStyle/>
          <a:p>
            <a:pPr marL="742950" indent="-742950">
              <a:buAutoNum type="arabicParenR"/>
            </a:pPr>
            <a:r>
              <a:rPr lang="ru-RU" sz="3600" dirty="0" smtClean="0"/>
              <a:t>Небольшой ассортимент отелей</a:t>
            </a:r>
          </a:p>
          <a:p>
            <a:pPr marL="0" indent="0">
              <a:buNone/>
            </a:pPr>
            <a:r>
              <a:rPr lang="ru-RU" sz="3600" dirty="0" smtClean="0"/>
              <a:t>      ( 16 отелей, 10763 места)</a:t>
            </a:r>
          </a:p>
          <a:p>
            <a:pPr marL="742950" indent="-742950">
              <a:buAutoNum type="arabicParenR" startAt="2"/>
            </a:pPr>
            <a:r>
              <a:rPr lang="ru-RU" sz="3600" dirty="0" smtClean="0"/>
              <a:t>Оценка услуг туристами не сформирована </a:t>
            </a:r>
          </a:p>
          <a:p>
            <a:pPr marL="742950" indent="-742950">
              <a:buAutoNum type="arabicParenR" startAt="2"/>
            </a:pPr>
            <a:r>
              <a:rPr lang="ru-RU" sz="3600" dirty="0" smtClean="0"/>
              <a:t>Соответствие отелей звездности</a:t>
            </a:r>
          </a:p>
          <a:p>
            <a:pPr marL="0" indent="0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9013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34400" cy="582888"/>
          </a:xfrm>
        </p:spPr>
        <p:txBody>
          <a:bodyPr>
            <a:normAutofit fontScale="90000"/>
          </a:bodyPr>
          <a:lstStyle/>
          <a:p>
            <a:pPr marL="742950" indent="-742950"/>
            <a:r>
              <a:rPr lang="ru-RU" sz="3200" dirty="0" smtClean="0"/>
              <a:t>Несоответствие звездности отелей </a:t>
            </a:r>
            <a:br>
              <a:rPr lang="ru-RU" sz="3200" dirty="0" smtClean="0"/>
            </a:br>
            <a:r>
              <a:rPr lang="ru-RU" sz="3200" dirty="0" smtClean="0"/>
              <a:t>Турции, Египта и России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Согласно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Классификации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объектов туристской индустрии, включающих гостиницы и иные средства размещения, горнолыжные трассы 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пляжи</a:t>
            </a:r>
          </a:p>
          <a:p>
            <a:pPr marL="0" indent="0">
              <a:buNone/>
            </a:pPr>
            <a:r>
              <a:rPr lang="ru-RU" dirty="0" smtClean="0"/>
              <a:t>предъявляются более жесткие требования к гостиницам России, по сравнению с гостиницами Турции и Египта  </a:t>
            </a:r>
          </a:p>
          <a:p>
            <a:pPr marL="0" indent="0" algn="ctr">
              <a:buNone/>
            </a:pPr>
            <a:r>
              <a:rPr lang="ru-RU" dirty="0"/>
              <a:t>3* России соответствуют 4* Турции, </a:t>
            </a:r>
            <a:r>
              <a:rPr lang="ru-RU" dirty="0" smtClean="0"/>
              <a:t>Египта</a:t>
            </a:r>
          </a:p>
          <a:p>
            <a:pPr marL="0" indent="0" algn="ctr">
              <a:buNone/>
            </a:pPr>
            <a:r>
              <a:rPr lang="ru-RU" dirty="0"/>
              <a:t>3</a:t>
            </a:r>
            <a:r>
              <a:rPr lang="ru-RU" dirty="0" smtClean="0"/>
              <a:t>* </a:t>
            </a:r>
            <a:r>
              <a:rPr lang="ru-RU" dirty="0"/>
              <a:t>России </a:t>
            </a:r>
            <a:r>
              <a:rPr lang="ru-RU" dirty="0" smtClean="0"/>
              <a:t>работают по модели 4* </a:t>
            </a:r>
            <a:r>
              <a:rPr lang="ru-RU" dirty="0"/>
              <a:t>Турции, Египта</a:t>
            </a:r>
          </a:p>
          <a:p>
            <a:pPr marL="0" indent="0" algn="ctr">
              <a:buNone/>
            </a:pPr>
            <a:r>
              <a:rPr lang="ru-RU" dirty="0" smtClean="0"/>
              <a:t>4* </a:t>
            </a:r>
            <a:r>
              <a:rPr lang="ru-RU" dirty="0"/>
              <a:t>России соответствуют </a:t>
            </a:r>
            <a:r>
              <a:rPr lang="ru-RU" dirty="0" smtClean="0"/>
              <a:t>5* </a:t>
            </a:r>
            <a:r>
              <a:rPr lang="ru-RU" dirty="0"/>
              <a:t>Турции, Египта</a:t>
            </a:r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4797152"/>
            <a:ext cx="1728192" cy="288032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5299248"/>
            <a:ext cx="1728192" cy="288032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4797152"/>
            <a:ext cx="3024336" cy="288032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580112" y="5299248"/>
            <a:ext cx="3024336" cy="288032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98874" y="5805264"/>
            <a:ext cx="2857502" cy="288032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23905" y="5805264"/>
            <a:ext cx="1728192" cy="288032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96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Специфика реализации морского отдыха </a:t>
            </a:r>
            <a:br>
              <a:rPr lang="ru-RU" dirty="0" smtClean="0"/>
            </a:br>
            <a:r>
              <a:rPr lang="ru-RU" dirty="0" smtClean="0"/>
              <a:t>по модели «Все включено» в России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572000"/>
          </a:xfrm>
        </p:spPr>
        <p:txBody>
          <a:bodyPr/>
          <a:lstStyle/>
          <a:p>
            <a:pPr marL="742950" indent="-742950">
              <a:buAutoNum type="arabicParenR"/>
            </a:pPr>
            <a:r>
              <a:rPr lang="ru-RU" sz="3600" dirty="0" smtClean="0"/>
              <a:t>Небольшой ассортимент отелей</a:t>
            </a:r>
          </a:p>
          <a:p>
            <a:pPr marL="0" indent="0">
              <a:buNone/>
            </a:pPr>
            <a:r>
              <a:rPr lang="ru-RU" sz="3600" dirty="0" smtClean="0"/>
              <a:t>      ( 16 отелей, 10763 места)</a:t>
            </a:r>
          </a:p>
          <a:p>
            <a:pPr marL="742950" indent="-742950">
              <a:buAutoNum type="arabicParenR" startAt="2"/>
            </a:pPr>
            <a:r>
              <a:rPr lang="ru-RU" sz="3600" dirty="0" smtClean="0"/>
              <a:t>Оценка услуг туристами не сформирована </a:t>
            </a:r>
          </a:p>
          <a:p>
            <a:pPr marL="742950" indent="-742950">
              <a:buAutoNum type="arabicParenR" startAt="2"/>
            </a:pPr>
            <a:r>
              <a:rPr lang="ru-RU" sz="3600" dirty="0" smtClean="0"/>
              <a:t>Соответствие отелей звездности</a:t>
            </a:r>
          </a:p>
          <a:p>
            <a:pPr marL="742950" indent="-742950">
              <a:buAutoNum type="arabicParenR" startAt="2"/>
            </a:pPr>
            <a:r>
              <a:rPr lang="ru-RU" sz="3600" dirty="0" smtClean="0"/>
              <a:t>Соотношение цена / </a:t>
            </a:r>
            <a:r>
              <a:rPr lang="ru-RU" sz="3600" dirty="0" smtClean="0"/>
              <a:t>качество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9013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Модель туристской системы + дестинац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88497"/>
            <a:ext cx="7488832" cy="5836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15616" y="1052736"/>
            <a:ext cx="2088232" cy="288032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24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КЛАСТЕРА</a:t>
            </a:r>
            <a:br>
              <a:rPr lang="ru-RU" dirty="0" smtClean="0"/>
            </a:br>
            <a:r>
              <a:rPr lang="ru-RU" dirty="0" smtClean="0"/>
              <a:t>Курортный комплекс «Гамма» </a:t>
            </a:r>
            <a:br>
              <a:rPr lang="ru-RU" dirty="0" smtClean="0"/>
            </a:br>
            <a:r>
              <a:rPr lang="ru-RU" sz="2200" dirty="0" smtClean="0"/>
              <a:t>п. Ольгинка, Туапсинский район</a:t>
            </a:r>
            <a:endParaRPr lang="ru-RU" sz="2200" dirty="0"/>
          </a:p>
        </p:txBody>
      </p:sp>
      <p:pic>
        <p:nvPicPr>
          <p:cNvPr id="1026" name="Picture 2" descr="C:\Users\Татьяна\Desktop\Импортозамещение в туризме\Гамма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00" b="10859"/>
          <a:stretch/>
        </p:blipFill>
        <p:spPr bwMode="auto">
          <a:xfrm>
            <a:off x="323528" y="2456596"/>
            <a:ext cx="8497812" cy="378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38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5536" y="2924944"/>
            <a:ext cx="8424936" cy="3422104"/>
          </a:xfrm>
        </p:spPr>
        <p:txBody>
          <a:bodyPr>
            <a:noAutofit/>
          </a:bodyPr>
          <a:lstStyle/>
          <a:p>
            <a:pPr marL="285750" indent="-285750" algn="l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400" dirty="0" smtClean="0"/>
              <a:t>Гостиничный корпус 5*</a:t>
            </a:r>
            <a:endParaRPr lang="ru-RU" sz="2400" dirty="0"/>
          </a:p>
          <a:p>
            <a:pPr marL="285750" indent="-285750" algn="l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400" dirty="0" smtClean="0"/>
              <a:t>5 гостиничных корпусов 4*</a:t>
            </a:r>
            <a:endParaRPr lang="en-US" sz="2400" dirty="0" smtClean="0"/>
          </a:p>
          <a:p>
            <a:pPr marL="285750" indent="-285750" algn="l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400" dirty="0" smtClean="0"/>
              <a:t>Питание «все включено»</a:t>
            </a:r>
            <a:endParaRPr lang="ru-RU" sz="2400" dirty="0"/>
          </a:p>
          <a:p>
            <a:pPr marL="285750" indent="-285750" algn="l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400" dirty="0" smtClean="0"/>
              <a:t>Развитая инфраструктура</a:t>
            </a:r>
          </a:p>
          <a:p>
            <a:pPr marL="285750" indent="-285750" algn="l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400" dirty="0"/>
              <a:t>Широкий перечень </a:t>
            </a:r>
            <a:r>
              <a:rPr lang="ru-RU" sz="2400" dirty="0" err="1"/>
              <a:t>беспл</a:t>
            </a:r>
            <a:r>
              <a:rPr lang="ru-RU" sz="2400" dirty="0"/>
              <a:t>. Услуг</a:t>
            </a:r>
          </a:p>
          <a:p>
            <a:pPr marL="285750" indent="-285750" algn="l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400" dirty="0"/>
              <a:t>Анимационная программа</a:t>
            </a:r>
          </a:p>
          <a:p>
            <a:pPr marL="285750" indent="-285750" algn="l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400" dirty="0" smtClean="0"/>
              <a:t>Медицинский и </a:t>
            </a:r>
            <a:r>
              <a:rPr lang="en-US" sz="2400" dirty="0" smtClean="0"/>
              <a:t>spa</a:t>
            </a:r>
            <a:r>
              <a:rPr lang="ru-RU" sz="2400" dirty="0" smtClean="0"/>
              <a:t> центры, </a:t>
            </a:r>
            <a:r>
              <a:rPr lang="en-US" sz="2400" dirty="0" smtClean="0"/>
              <a:t>MICE</a:t>
            </a:r>
            <a:endParaRPr lang="ru-RU" sz="2400" dirty="0" smtClean="0"/>
          </a:p>
          <a:p>
            <a:pPr marL="285750" indent="-285750" algn="l">
              <a:buClr>
                <a:srgbClr val="B95F47"/>
              </a:buClr>
              <a:buFont typeface="Arial" pitchFamily="34" charset="0"/>
              <a:buChar char="•"/>
            </a:pPr>
            <a:endParaRPr lang="ru-RU" sz="2400" dirty="0" smtClean="0"/>
          </a:p>
          <a:p>
            <a:pPr marL="285750" indent="-285750" algn="l">
              <a:buClr>
                <a:srgbClr val="B95F47"/>
              </a:buClr>
              <a:buFont typeface="Arial" pitchFamily="34" charset="0"/>
              <a:buChar char="•"/>
            </a:pPr>
            <a:endParaRPr lang="ru-RU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КЛАСТЕРА</a:t>
            </a:r>
            <a:br>
              <a:rPr lang="ru-RU" dirty="0" smtClean="0"/>
            </a:br>
            <a:r>
              <a:rPr lang="ru-RU" dirty="0" smtClean="0"/>
              <a:t>Курортный комплекс «Гамма» </a:t>
            </a:r>
            <a:br>
              <a:rPr lang="ru-RU" dirty="0" smtClean="0"/>
            </a:br>
            <a:r>
              <a:rPr lang="ru-RU" sz="2200" dirty="0" smtClean="0"/>
              <a:t>п. Ольгинка, Туапсинский район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10228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Египет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Турция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471694"/>
            <a:ext cx="4038600" cy="369361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124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Массовые морские курорты работающие по модели «Все включено»</a:t>
            </a:r>
            <a:endParaRPr lang="ru-RU" dirty="0"/>
          </a:p>
        </p:txBody>
      </p:sp>
      <p:pic>
        <p:nvPicPr>
          <p:cNvPr id="2050" name="Picture 2" descr="C:\Users\Татьяна\Desktop\Импортозамещение в туризме\флагЕгипет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22" r="17245"/>
          <a:stretch/>
        </p:blipFill>
        <p:spPr bwMode="auto">
          <a:xfrm>
            <a:off x="323529" y="2452687"/>
            <a:ext cx="4043756" cy="371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55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Египет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Турция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sz="2400" b="1" dirty="0" smtClean="0"/>
          </a:p>
          <a:p>
            <a:pPr marL="0" indent="0" algn="ctr">
              <a:buNone/>
            </a:pPr>
            <a:r>
              <a:rPr lang="ru-RU" sz="5400" b="1" dirty="0" smtClean="0"/>
              <a:t>на 100 %</a:t>
            </a:r>
          </a:p>
          <a:p>
            <a:pPr marL="0" indent="0" algn="ctr">
              <a:buNone/>
            </a:pPr>
            <a:endParaRPr lang="ru-RU" sz="2600" b="1" dirty="0" smtClean="0"/>
          </a:p>
          <a:p>
            <a:pPr marL="0" indent="0" algn="ctr">
              <a:buNone/>
            </a:pPr>
            <a:r>
              <a:rPr lang="ru-RU" sz="2600" b="1" dirty="0" smtClean="0"/>
              <a:t>краткосрочный период    </a:t>
            </a:r>
            <a:endParaRPr lang="ru-RU" sz="2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116632"/>
            <a:ext cx="8534400" cy="758952"/>
          </a:xfrm>
        </p:spPr>
        <p:txBody>
          <a:bodyPr>
            <a:normAutofit/>
          </a:bodyPr>
          <a:lstStyle/>
          <a:p>
            <a:r>
              <a:rPr lang="ru-RU" dirty="0" smtClean="0"/>
              <a:t>Потеря сегмента «российские туристы»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5400" b="1" dirty="0" smtClean="0"/>
              <a:t>на 81 %</a:t>
            </a:r>
          </a:p>
          <a:p>
            <a:pPr marL="0" indent="0" algn="ctr">
              <a:buNone/>
            </a:pPr>
            <a:endParaRPr lang="ru-RU" sz="2600" b="1" dirty="0" smtClean="0"/>
          </a:p>
          <a:p>
            <a:pPr marL="0" indent="0" algn="ctr">
              <a:buNone/>
            </a:pPr>
            <a:r>
              <a:rPr lang="ru-RU" sz="2600" b="1" dirty="0" smtClean="0"/>
              <a:t>долгосрочный </a:t>
            </a:r>
            <a:r>
              <a:rPr lang="ru-RU" sz="2600" b="1" dirty="0"/>
              <a:t>период    </a:t>
            </a:r>
          </a:p>
          <a:p>
            <a:pPr marL="0" indent="0" algn="ctr">
              <a:buNone/>
            </a:pP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20763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187624" y="1412776"/>
            <a:ext cx="2304256" cy="844198"/>
          </a:xfrm>
        </p:spPr>
        <p:txBody>
          <a:bodyPr/>
          <a:lstStyle/>
          <a:p>
            <a:pPr algn="ctr"/>
            <a:r>
              <a:rPr lang="ru-RU" dirty="0" smtClean="0"/>
              <a:t>Выездной туризм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5652119" y="1524000"/>
            <a:ext cx="2448273" cy="731520"/>
          </a:xfrm>
        </p:spPr>
        <p:txBody>
          <a:bodyPr/>
          <a:lstStyle/>
          <a:p>
            <a:pPr algn="ctr"/>
            <a:r>
              <a:rPr lang="ru-RU" dirty="0" smtClean="0"/>
              <a:t>Внутренний туризм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endParaRPr lang="ru-RU" sz="4400" dirty="0"/>
          </a:p>
          <a:p>
            <a:pPr marL="0" indent="0" algn="ctr">
              <a:buNone/>
            </a:pPr>
            <a:r>
              <a:rPr lang="ru-RU" sz="5400" b="1" dirty="0" smtClean="0"/>
              <a:t>Египет</a:t>
            </a:r>
          </a:p>
          <a:p>
            <a:pPr marL="0" indent="0" algn="ctr">
              <a:buNone/>
            </a:pPr>
            <a:r>
              <a:rPr lang="ru-RU" sz="5400" b="1" dirty="0" smtClean="0"/>
              <a:t>Турция</a:t>
            </a:r>
            <a:endParaRPr lang="ru-RU" sz="54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116632"/>
            <a:ext cx="8534400" cy="758952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Импортозамещение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5400" b="1" dirty="0" smtClean="0"/>
              <a:t>Красно-</a:t>
            </a:r>
            <a:r>
              <a:rPr lang="ru-RU" sz="5400" b="1" dirty="0" err="1" smtClean="0"/>
              <a:t>дарский</a:t>
            </a:r>
            <a:r>
              <a:rPr lang="ru-RU" sz="5400" b="1" dirty="0" smtClean="0"/>
              <a:t> край</a:t>
            </a:r>
          </a:p>
          <a:p>
            <a:pPr marL="0" indent="0" algn="ctr">
              <a:buNone/>
            </a:pPr>
            <a:r>
              <a:rPr lang="ru-RU" sz="5400" b="1" dirty="0" smtClean="0"/>
              <a:t>Крым</a:t>
            </a:r>
            <a:endParaRPr lang="ru-RU" sz="5400" b="1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3692827" y="1556792"/>
            <a:ext cx="1944216" cy="864096"/>
          </a:xfrm>
          <a:prstGeom prst="rightArrow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99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Модель «Все включено» в Турции, Египте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3" t="26291" r="21925" b="6658"/>
          <a:stretch/>
        </p:blipFill>
        <p:spPr bwMode="auto">
          <a:xfrm>
            <a:off x="179512" y="1484784"/>
            <a:ext cx="8801101" cy="470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050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Специфика реализации морского отдыха </a:t>
            </a:r>
            <a:br>
              <a:rPr lang="ru-RU" dirty="0" smtClean="0"/>
            </a:br>
            <a:r>
              <a:rPr lang="ru-RU" dirty="0" smtClean="0"/>
              <a:t>по модели «Все включено» в России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572000"/>
          </a:xfrm>
        </p:spPr>
        <p:txBody>
          <a:bodyPr/>
          <a:lstStyle/>
          <a:p>
            <a:pPr marL="742950" indent="-742950">
              <a:buAutoNum type="arabicParenR"/>
            </a:pPr>
            <a:r>
              <a:rPr lang="ru-RU" sz="3600" dirty="0" smtClean="0"/>
              <a:t>Небольшой ассортимент отелей</a:t>
            </a:r>
          </a:p>
          <a:p>
            <a:pPr marL="0" indent="0">
              <a:buNone/>
            </a:pPr>
            <a:r>
              <a:rPr lang="ru-RU" sz="3600" dirty="0" smtClean="0"/>
              <a:t>      ( 16 отелей, 10763 места)</a:t>
            </a:r>
          </a:p>
          <a:p>
            <a:pPr marL="0" indent="0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2218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Отдых на Черноморском побережье России </a:t>
            </a:r>
            <a:br>
              <a:rPr lang="ru-RU" dirty="0" smtClean="0"/>
            </a:br>
            <a:r>
              <a:rPr lang="ru-RU" dirty="0" smtClean="0"/>
              <a:t>по модели «Все включено»</a:t>
            </a:r>
            <a:endParaRPr lang="ru-RU" dirty="0"/>
          </a:p>
        </p:txBody>
      </p:sp>
      <p:sp>
        <p:nvSpPr>
          <p:cNvPr id="14" name="Объект 12"/>
          <p:cNvSpPr txBox="1">
            <a:spLocks/>
          </p:cNvSpPr>
          <p:nvPr/>
        </p:nvSpPr>
        <p:spPr>
          <a:xfrm>
            <a:off x="107504" y="1484784"/>
            <a:ext cx="3096344" cy="33843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1520" y="1504577"/>
            <a:ext cx="3096344" cy="4955203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A74F37"/>
                </a:solidFill>
              </a:rPr>
              <a:t>3*</a:t>
            </a:r>
          </a:p>
          <a:p>
            <a:pPr>
              <a:buClr>
                <a:srgbClr val="B95F47"/>
              </a:buClr>
            </a:pPr>
            <a:r>
              <a:rPr lang="ru-RU" sz="2300" dirty="0" smtClean="0"/>
              <a:t>Сочи</a:t>
            </a:r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300" i="1" dirty="0" err="1" smtClean="0"/>
              <a:t>Аквалоо</a:t>
            </a:r>
            <a:endParaRPr lang="ru-RU" sz="2300" i="1" dirty="0" smtClean="0"/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300" i="1" dirty="0" smtClean="0"/>
              <a:t>Сочи Бриз </a:t>
            </a:r>
            <a:r>
              <a:rPr lang="en-US" sz="2300" i="1" dirty="0" smtClean="0"/>
              <a:t>SPA</a:t>
            </a:r>
            <a:endParaRPr lang="ru-RU" sz="2300" i="1" dirty="0"/>
          </a:p>
          <a:p>
            <a:pPr>
              <a:buClr>
                <a:srgbClr val="B95F47"/>
              </a:buClr>
            </a:pPr>
            <a:r>
              <a:rPr lang="ru-RU" sz="2300" dirty="0" smtClean="0"/>
              <a:t>Анапа</a:t>
            </a:r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300" i="1" dirty="0" smtClean="0"/>
              <a:t>Сан</a:t>
            </a:r>
            <a:r>
              <a:rPr lang="ru-RU" sz="2300" i="1" dirty="0"/>
              <a:t>. Малая </a:t>
            </a:r>
            <a:r>
              <a:rPr lang="ru-RU" sz="2300" i="1" dirty="0" smtClean="0"/>
              <a:t>бухта</a:t>
            </a:r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300" i="1" dirty="0" err="1"/>
              <a:t>Ателика</a:t>
            </a:r>
            <a:r>
              <a:rPr lang="ru-RU" sz="2300" i="1" dirty="0"/>
              <a:t> Гранд </a:t>
            </a:r>
            <a:r>
              <a:rPr lang="ru-RU" sz="2300" i="1" dirty="0" smtClean="0"/>
              <a:t>Прибой</a:t>
            </a:r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300" i="1" dirty="0" smtClean="0"/>
              <a:t>Фея 3</a:t>
            </a:r>
            <a:endParaRPr lang="ru-RU" sz="2300" i="1" dirty="0"/>
          </a:p>
          <a:p>
            <a:pPr>
              <a:buClr>
                <a:srgbClr val="B95F47"/>
              </a:buClr>
            </a:pPr>
            <a:r>
              <a:rPr lang="ru-RU" sz="2300" dirty="0" smtClean="0"/>
              <a:t>Крым</a:t>
            </a:r>
            <a:endParaRPr lang="ru-RU" sz="2300" dirty="0"/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300" i="1" dirty="0"/>
              <a:t>1001 </a:t>
            </a:r>
            <a:r>
              <a:rPr lang="ru-RU" sz="2300" i="1" dirty="0" smtClean="0"/>
              <a:t>ночь</a:t>
            </a:r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300" i="1" dirty="0" err="1"/>
              <a:t>Ателика</a:t>
            </a:r>
            <a:r>
              <a:rPr lang="ru-RU" sz="2300" i="1" dirty="0"/>
              <a:t> </a:t>
            </a:r>
            <a:r>
              <a:rPr lang="ru-RU" sz="2300" i="1" dirty="0" smtClean="0"/>
              <a:t>Таврида</a:t>
            </a:r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300" dirty="0" err="1"/>
              <a:t>Демерджи</a:t>
            </a:r>
            <a:endParaRPr lang="ru-RU" sz="2300" i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948264" y="1526229"/>
            <a:ext cx="1944216" cy="4955203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A74F37"/>
                </a:solidFill>
              </a:rPr>
              <a:t>5*</a:t>
            </a:r>
          </a:p>
          <a:p>
            <a:pPr>
              <a:buClr>
                <a:srgbClr val="B95F47"/>
              </a:buClr>
            </a:pPr>
            <a:r>
              <a:rPr lang="ru-RU" sz="2300" dirty="0" smtClean="0"/>
              <a:t>Туапсе</a:t>
            </a:r>
            <a:endParaRPr lang="ru-RU" sz="2300" dirty="0"/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300" i="1" dirty="0"/>
              <a:t>Гамма </a:t>
            </a:r>
            <a:r>
              <a:rPr lang="en-US" sz="2300" i="1" dirty="0"/>
              <a:t>SPA</a:t>
            </a:r>
            <a:r>
              <a:rPr lang="ru-RU" sz="2300" i="1" dirty="0"/>
              <a:t> </a:t>
            </a:r>
          </a:p>
          <a:p>
            <a:pPr>
              <a:buClr>
                <a:srgbClr val="B95F47"/>
              </a:buClr>
            </a:pPr>
            <a:r>
              <a:rPr lang="ru-RU" sz="2300" dirty="0" smtClean="0"/>
              <a:t>Анапа</a:t>
            </a:r>
            <a:endParaRPr lang="ru-RU" sz="2300" dirty="0"/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300" i="1" dirty="0" err="1" smtClean="0"/>
              <a:t>Довиль</a:t>
            </a:r>
            <a:r>
              <a:rPr lang="ru-RU" sz="2300" i="1" dirty="0" smtClean="0"/>
              <a:t> </a:t>
            </a:r>
            <a:r>
              <a:rPr lang="en-US" sz="2300" i="1" dirty="0" smtClean="0"/>
              <a:t>SPA</a:t>
            </a:r>
            <a:endParaRPr lang="ru-RU" sz="2300" i="1" dirty="0" smtClean="0"/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endParaRPr lang="ru-RU" sz="2300" i="1" dirty="0"/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endParaRPr lang="ru-RU" sz="2300" i="1" dirty="0" smtClean="0"/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endParaRPr lang="ru-RU" sz="2300" i="1" dirty="0"/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endParaRPr lang="ru-RU" sz="2300" i="1" dirty="0" smtClean="0"/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endParaRPr lang="ru-RU" sz="2300" i="1" dirty="0"/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endParaRPr lang="ru-RU" sz="23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491880" y="1528605"/>
            <a:ext cx="3312368" cy="4955203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A74F37"/>
                </a:solidFill>
              </a:rPr>
              <a:t>4*</a:t>
            </a:r>
          </a:p>
          <a:p>
            <a:pPr>
              <a:buClr>
                <a:srgbClr val="B95F47"/>
              </a:buClr>
            </a:pPr>
            <a:r>
              <a:rPr lang="ru-RU" sz="2300" dirty="0" smtClean="0"/>
              <a:t>Сочи</a:t>
            </a:r>
            <a:endParaRPr lang="ru-RU" sz="2300" dirty="0"/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300" i="1" dirty="0" smtClean="0"/>
              <a:t>Прометей клуб </a:t>
            </a:r>
            <a:r>
              <a:rPr lang="en-US" sz="2300" i="1" dirty="0" smtClean="0"/>
              <a:t>SPA</a:t>
            </a:r>
            <a:endParaRPr lang="ru-RU" sz="2300" i="1" dirty="0" smtClean="0"/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r>
              <a:rPr lang="en-US" sz="2300" i="1" dirty="0"/>
              <a:t>Bridge </a:t>
            </a:r>
            <a:r>
              <a:rPr lang="en-US" sz="2300" i="1" dirty="0" smtClean="0"/>
              <a:t>Resort</a:t>
            </a:r>
            <a:r>
              <a:rPr lang="ru-RU" sz="2300" i="1" dirty="0" smtClean="0"/>
              <a:t> </a:t>
            </a:r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300" i="1" dirty="0" smtClean="0"/>
              <a:t>Шексна</a:t>
            </a:r>
          </a:p>
          <a:p>
            <a:pPr>
              <a:buClr>
                <a:srgbClr val="B95F47"/>
              </a:buClr>
            </a:pPr>
            <a:r>
              <a:rPr lang="ru-RU" sz="2300" dirty="0" smtClean="0"/>
              <a:t>Туапсе</a:t>
            </a:r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300" i="1" dirty="0" smtClean="0"/>
              <a:t>Гамма </a:t>
            </a:r>
            <a:r>
              <a:rPr lang="en-US" sz="2300" i="1" dirty="0" smtClean="0"/>
              <a:t>SPA</a:t>
            </a:r>
            <a:endParaRPr lang="ru-RU" sz="2300" i="1" dirty="0"/>
          </a:p>
          <a:p>
            <a:pPr>
              <a:buClr>
                <a:srgbClr val="B95F47"/>
              </a:buClr>
            </a:pPr>
            <a:r>
              <a:rPr lang="ru-RU" sz="2300" dirty="0" smtClean="0"/>
              <a:t>Анапа</a:t>
            </a:r>
            <a:endParaRPr lang="ru-RU" sz="2300" dirty="0"/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300" i="1" dirty="0" smtClean="0"/>
              <a:t>Ривьера Клуб </a:t>
            </a:r>
            <a:r>
              <a:rPr lang="en-US" sz="2300" i="1" dirty="0" smtClean="0"/>
              <a:t>SPA</a:t>
            </a:r>
            <a:endParaRPr lang="ru-RU" sz="2300" i="1" dirty="0" smtClean="0"/>
          </a:p>
          <a:p>
            <a:pPr>
              <a:buClr>
                <a:srgbClr val="B95F47"/>
              </a:buClr>
            </a:pPr>
            <a:r>
              <a:rPr lang="ru-RU" sz="2300" dirty="0" smtClean="0"/>
              <a:t>Геленджик</a:t>
            </a:r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r>
              <a:rPr lang="ru-RU" sz="2300" i="1" dirty="0" smtClean="0"/>
              <a:t>Сан. Сосновая роща</a:t>
            </a:r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endParaRPr lang="ru-RU" sz="2300" i="1" dirty="0"/>
          </a:p>
          <a:p>
            <a:pPr marL="285750" indent="-285750">
              <a:buClr>
                <a:srgbClr val="B95F47"/>
              </a:buClr>
              <a:buFont typeface="Arial" pitchFamily="34" charset="0"/>
              <a:buChar char="•"/>
            </a:pPr>
            <a:endParaRPr lang="ru-RU" sz="2300" i="1" dirty="0" smtClean="0"/>
          </a:p>
        </p:txBody>
      </p:sp>
    </p:spTree>
    <p:extLst>
      <p:ext uri="{BB962C8B-B14F-4D97-AF65-F5344CB8AC3E}">
        <p14:creationId xmlns:p14="http://schemas.microsoft.com/office/powerpoint/2010/main" val="261313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Отдых на Черноморском побережье России </a:t>
            </a:r>
            <a:br>
              <a:rPr lang="ru-RU" dirty="0" smtClean="0"/>
            </a:br>
            <a:r>
              <a:rPr lang="ru-RU" dirty="0" smtClean="0"/>
              <a:t>по модели «Все включено»</a:t>
            </a:r>
            <a:endParaRPr lang="ru-RU" dirty="0"/>
          </a:p>
        </p:txBody>
      </p:sp>
      <p:sp>
        <p:nvSpPr>
          <p:cNvPr id="14" name="Объект 12"/>
          <p:cNvSpPr txBox="1">
            <a:spLocks/>
          </p:cNvSpPr>
          <p:nvPr/>
        </p:nvSpPr>
        <p:spPr>
          <a:xfrm>
            <a:off x="107504" y="1484784"/>
            <a:ext cx="3096344" cy="33843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1520" y="2348880"/>
            <a:ext cx="2808312" cy="387798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A74F37"/>
                </a:solidFill>
              </a:rPr>
              <a:t>3*</a:t>
            </a:r>
          </a:p>
          <a:p>
            <a:r>
              <a:rPr lang="ru-RU" sz="2800" dirty="0" smtClean="0"/>
              <a:t>Сочи </a:t>
            </a:r>
            <a:r>
              <a:rPr lang="ru-RU" sz="2800" b="1" dirty="0" smtClean="0"/>
              <a:t>3260</a:t>
            </a:r>
            <a:endParaRPr lang="ru-RU" sz="2800" b="1" dirty="0"/>
          </a:p>
          <a:p>
            <a:r>
              <a:rPr lang="ru-RU" sz="2800" dirty="0"/>
              <a:t>Туапсе -</a:t>
            </a:r>
          </a:p>
          <a:p>
            <a:r>
              <a:rPr lang="ru-RU" sz="2800" dirty="0" smtClean="0"/>
              <a:t>Анапа</a:t>
            </a:r>
            <a:r>
              <a:rPr lang="ru-RU" sz="2800" b="1" dirty="0" smtClean="0"/>
              <a:t> 1568 </a:t>
            </a:r>
            <a:endParaRPr lang="ru-RU" sz="2800" b="1" dirty="0"/>
          </a:p>
          <a:p>
            <a:r>
              <a:rPr lang="ru-RU" sz="2800" dirty="0" smtClean="0"/>
              <a:t>Геленджик -</a:t>
            </a:r>
            <a:endParaRPr lang="ru-RU" sz="2800" dirty="0"/>
          </a:p>
          <a:p>
            <a:r>
              <a:rPr lang="ru-RU" sz="2800" dirty="0" smtClean="0"/>
              <a:t>Крым </a:t>
            </a:r>
            <a:r>
              <a:rPr lang="ru-RU" sz="2800" b="1" dirty="0" smtClean="0"/>
              <a:t>621</a:t>
            </a:r>
            <a:endParaRPr lang="ru-RU" sz="2800" b="1" dirty="0"/>
          </a:p>
          <a:p>
            <a:pPr algn="ctr"/>
            <a:r>
              <a:rPr lang="ru-RU" sz="1400" dirty="0"/>
              <a:t>_________</a:t>
            </a:r>
          </a:p>
          <a:p>
            <a:pPr algn="ctr"/>
            <a:endParaRPr lang="ru-RU" sz="800" dirty="0"/>
          </a:p>
          <a:p>
            <a:pPr algn="ctr"/>
            <a:r>
              <a:rPr lang="ru-RU" sz="2800" b="1" dirty="0" smtClean="0"/>
              <a:t>5449</a:t>
            </a:r>
          </a:p>
          <a:p>
            <a:pPr algn="ctr"/>
            <a:endParaRPr lang="ru-RU" sz="16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156175" y="2348880"/>
            <a:ext cx="2736304" cy="387798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A74F37"/>
                </a:solidFill>
              </a:rPr>
              <a:t>5</a:t>
            </a:r>
            <a:r>
              <a:rPr lang="ru-RU" sz="4000" b="1" dirty="0" smtClean="0">
                <a:solidFill>
                  <a:srgbClr val="A74F37"/>
                </a:solidFill>
              </a:rPr>
              <a:t>*</a:t>
            </a:r>
          </a:p>
          <a:p>
            <a:r>
              <a:rPr lang="ru-RU" sz="2800" dirty="0" smtClean="0"/>
              <a:t>Сочи -</a:t>
            </a:r>
          </a:p>
          <a:p>
            <a:r>
              <a:rPr lang="ru-RU" sz="2800" dirty="0" smtClean="0"/>
              <a:t>Туапсе </a:t>
            </a:r>
            <a:r>
              <a:rPr lang="ru-RU" sz="2800" b="1" dirty="0" smtClean="0"/>
              <a:t>106</a:t>
            </a:r>
          </a:p>
          <a:p>
            <a:r>
              <a:rPr lang="ru-RU" sz="2800" dirty="0" smtClean="0"/>
              <a:t>Анапа </a:t>
            </a:r>
            <a:r>
              <a:rPr lang="en-US" sz="2800" b="1" dirty="0" smtClean="0"/>
              <a:t>868</a:t>
            </a:r>
            <a:endParaRPr lang="ru-RU" sz="2800" b="1" dirty="0" smtClean="0"/>
          </a:p>
          <a:p>
            <a:r>
              <a:rPr lang="ru-RU" sz="2800" dirty="0" smtClean="0"/>
              <a:t>Геленджик -</a:t>
            </a:r>
          </a:p>
          <a:p>
            <a:r>
              <a:rPr lang="ru-RU" sz="2800" dirty="0" smtClean="0"/>
              <a:t>Крым -</a:t>
            </a:r>
          </a:p>
          <a:p>
            <a:pPr algn="ctr"/>
            <a:r>
              <a:rPr lang="ru-RU" sz="1400" dirty="0" smtClean="0"/>
              <a:t>_________</a:t>
            </a:r>
          </a:p>
          <a:p>
            <a:pPr algn="ctr"/>
            <a:endParaRPr lang="ru-RU" sz="800" dirty="0" smtClean="0"/>
          </a:p>
          <a:p>
            <a:pPr algn="ctr"/>
            <a:r>
              <a:rPr lang="ru-RU" sz="2800" b="1" dirty="0"/>
              <a:t>9</a:t>
            </a:r>
            <a:r>
              <a:rPr lang="ru-RU" sz="2800" b="1" dirty="0" smtClean="0"/>
              <a:t>74</a:t>
            </a:r>
            <a:endParaRPr lang="ru-RU" sz="2800" b="1" dirty="0"/>
          </a:p>
          <a:p>
            <a:endParaRPr lang="ru-RU" sz="16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202937" y="2348880"/>
            <a:ext cx="2809223" cy="387798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A74F37"/>
                </a:solidFill>
              </a:rPr>
              <a:t>4</a:t>
            </a:r>
            <a:r>
              <a:rPr lang="ru-RU" sz="4000" b="1" dirty="0" smtClean="0">
                <a:solidFill>
                  <a:srgbClr val="A74F37"/>
                </a:solidFill>
              </a:rPr>
              <a:t>*</a:t>
            </a:r>
            <a:endParaRPr lang="ru-RU" sz="4000" b="1" dirty="0">
              <a:solidFill>
                <a:srgbClr val="A74F37"/>
              </a:solidFill>
            </a:endParaRPr>
          </a:p>
          <a:p>
            <a:r>
              <a:rPr lang="ru-RU" sz="2800" dirty="0" smtClean="0"/>
              <a:t>Сочи </a:t>
            </a:r>
            <a:r>
              <a:rPr lang="ru-RU" sz="2800" b="1" dirty="0" smtClean="0"/>
              <a:t>2825</a:t>
            </a:r>
            <a:endParaRPr lang="ru-RU" sz="2800" b="1" dirty="0"/>
          </a:p>
          <a:p>
            <a:r>
              <a:rPr lang="ru-RU" sz="2800" dirty="0"/>
              <a:t>Туапсе </a:t>
            </a:r>
            <a:r>
              <a:rPr lang="ru-RU" sz="2800" b="1" dirty="0" smtClean="0"/>
              <a:t>140</a:t>
            </a:r>
            <a:endParaRPr lang="ru-RU" sz="2800" b="1" dirty="0"/>
          </a:p>
          <a:p>
            <a:r>
              <a:rPr lang="ru-RU" sz="2800" dirty="0" smtClean="0"/>
              <a:t>Анапа </a:t>
            </a:r>
            <a:r>
              <a:rPr lang="ru-RU" sz="2800" b="1" dirty="0" smtClean="0"/>
              <a:t>705</a:t>
            </a:r>
            <a:endParaRPr lang="ru-RU" sz="2800" b="1" dirty="0"/>
          </a:p>
          <a:p>
            <a:r>
              <a:rPr lang="ru-RU" sz="2800" dirty="0" smtClean="0"/>
              <a:t>Геленджик </a:t>
            </a:r>
            <a:r>
              <a:rPr lang="ru-RU" sz="2800" b="1" dirty="0" smtClean="0"/>
              <a:t>670</a:t>
            </a:r>
            <a:endParaRPr lang="ru-RU" sz="2800" b="1" dirty="0"/>
          </a:p>
          <a:p>
            <a:r>
              <a:rPr lang="ru-RU" sz="2800" dirty="0" smtClean="0"/>
              <a:t>Крым -</a:t>
            </a:r>
            <a:endParaRPr lang="ru-RU" sz="2800" dirty="0"/>
          </a:p>
          <a:p>
            <a:pPr algn="ctr"/>
            <a:r>
              <a:rPr lang="ru-RU" sz="1400" dirty="0"/>
              <a:t>_________</a:t>
            </a:r>
          </a:p>
          <a:p>
            <a:pPr algn="ctr"/>
            <a:endParaRPr lang="ru-RU" sz="800" dirty="0"/>
          </a:p>
          <a:p>
            <a:pPr algn="ctr"/>
            <a:r>
              <a:rPr lang="ru-RU" sz="2800" b="1" dirty="0" smtClean="0"/>
              <a:t>4340</a:t>
            </a:r>
          </a:p>
          <a:p>
            <a:pPr algn="ctr"/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512536"/>
            <a:ext cx="8640959" cy="70788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A74F37"/>
                </a:solidFill>
              </a:rPr>
              <a:t>КОЛИЧЕСВО МЕСТ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894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Специфика реализации морского отдыха </a:t>
            </a:r>
            <a:br>
              <a:rPr lang="ru-RU" dirty="0" smtClean="0"/>
            </a:br>
            <a:r>
              <a:rPr lang="ru-RU" dirty="0" smtClean="0"/>
              <a:t>по модели «Все включено» в России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572000"/>
          </a:xfrm>
        </p:spPr>
        <p:txBody>
          <a:bodyPr/>
          <a:lstStyle/>
          <a:p>
            <a:pPr marL="742950" indent="-742950">
              <a:buAutoNum type="arabicParenR"/>
            </a:pPr>
            <a:r>
              <a:rPr lang="ru-RU" sz="3600" dirty="0" smtClean="0"/>
              <a:t>Небольшой ассортимент отелей</a:t>
            </a:r>
          </a:p>
          <a:p>
            <a:pPr marL="0" indent="0">
              <a:buNone/>
            </a:pPr>
            <a:r>
              <a:rPr lang="ru-RU" sz="3600" dirty="0" smtClean="0"/>
              <a:t>      ( 16 отелей, 10763 места)</a:t>
            </a:r>
          </a:p>
          <a:p>
            <a:pPr marL="742950" indent="-742950">
              <a:buAutoNum type="arabicParenR" startAt="2"/>
            </a:pPr>
            <a:r>
              <a:rPr lang="ru-RU" sz="3600" dirty="0" smtClean="0"/>
              <a:t>Оценка услуг туристами не сформирована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9013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523</TotalTime>
  <Words>451</Words>
  <Application>Microsoft Office PowerPoint</Application>
  <PresentationFormat>Экран (4:3)</PresentationFormat>
  <Paragraphs>151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Официальная</vt:lpstr>
      <vt:lpstr>Импортозамещение в туризме по модели «Все включено» </vt:lpstr>
      <vt:lpstr>Массовые морские курорты работающие по модели «Все включено»</vt:lpstr>
      <vt:lpstr>Потеря сегмента «российские туристы»</vt:lpstr>
      <vt:lpstr>Импортозамещение</vt:lpstr>
      <vt:lpstr>Модель «Все включено» в Турции, Египте</vt:lpstr>
      <vt:lpstr>Специфика реализации морского отдыха  по модели «Все включено» в России</vt:lpstr>
      <vt:lpstr>Отдых на Черноморском побережье России  по модели «Все включено»</vt:lpstr>
      <vt:lpstr>Отдых на Черноморском побережье России  по модели «Все включено»</vt:lpstr>
      <vt:lpstr>Специфика реализации морского отдыха  по модели «Все включено» в России</vt:lpstr>
      <vt:lpstr>Оценка качеств услуг туристами</vt:lpstr>
      <vt:lpstr>Отрицательные отзывы о морском отдыхе  в России по модели «Все включено»</vt:lpstr>
      <vt:lpstr>Специфика реализации морского отдыха  по модели «Все включено» в России</vt:lpstr>
      <vt:lpstr>Несоответствие звездности отелей  Турции, Египта и России</vt:lpstr>
      <vt:lpstr>Специфика реализации морского отдыха  по модели «Все включено» в России</vt:lpstr>
      <vt:lpstr>Презентация PowerPoint</vt:lpstr>
      <vt:lpstr>ПРИМЕР КЛАСТЕРА Курортный комплекс «Гамма»  п. Ольгинка, Туапсинский район</vt:lpstr>
      <vt:lpstr>ПРИМЕР КЛАСТЕРА Курортный комплекс «Гамма»  п. Ольгинка, Туапсинский район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Импортозамещение в туризме по модели «Все включено» </dc:title>
  <dc:creator>Татьяна</dc:creator>
  <cp:lastModifiedBy>Татьяна</cp:lastModifiedBy>
  <cp:revision>74</cp:revision>
  <dcterms:created xsi:type="dcterms:W3CDTF">2016-02-22T10:20:37Z</dcterms:created>
  <dcterms:modified xsi:type="dcterms:W3CDTF">2016-02-23T16:38:07Z</dcterms:modified>
</cp:coreProperties>
</file>